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3"/>
  </p:handoutMasterIdLst>
  <p:sldIdLst>
    <p:sldId id="256" r:id="rId2"/>
    <p:sldId id="257" r:id="rId3"/>
    <p:sldId id="261" r:id="rId4"/>
    <p:sldId id="258" r:id="rId5"/>
    <p:sldId id="262" r:id="rId6"/>
    <p:sldId id="265" r:id="rId7"/>
    <p:sldId id="260" r:id="rId8"/>
    <p:sldId id="266" r:id="rId9"/>
    <p:sldId id="264" r:id="rId10"/>
    <p:sldId id="259" r:id="rId11"/>
    <p:sldId id="263" r:id="rId12"/>
  </p:sldIdLst>
  <p:sldSz cx="9144000" cy="6858000" type="screen4x3"/>
  <p:notesSz cx="70104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CD8"/>
    <a:srgbClr val="45A2FF"/>
    <a:srgbClr val="99CCFF"/>
    <a:srgbClr val="969696"/>
    <a:srgbClr val="B2B2B2"/>
    <a:srgbClr val="C0C0C0"/>
    <a:srgbClr val="59798B"/>
    <a:srgbClr val="54738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-14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2830" tIns="46415" rIns="92830" bIns="46415" rtlCol="0"/>
          <a:lstStyle>
            <a:lvl1pPr algn="l">
              <a:defRPr sz="1200"/>
            </a:lvl1pPr>
          </a:lstStyle>
          <a:p>
            <a:endParaRPr lang="fr-CA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2830" tIns="46415" rIns="92830" bIns="46415" rtlCol="0"/>
          <a:lstStyle>
            <a:lvl1pPr algn="r">
              <a:defRPr sz="1200"/>
            </a:lvl1pPr>
          </a:lstStyle>
          <a:p>
            <a:fld id="{EDC1EF62-A002-42B9-9C66-3C61021191AF}" type="datetimeFigureOut">
              <a:rPr lang="fr-CA" smtClean="0"/>
              <a:t>2014-11-13</a:t>
            </a:fld>
            <a:endParaRPr lang="fr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6"/>
            <a:ext cx="3037840" cy="464820"/>
          </a:xfrm>
          <a:prstGeom prst="rect">
            <a:avLst/>
          </a:prstGeom>
        </p:spPr>
        <p:txBody>
          <a:bodyPr vert="horz" lIns="92830" tIns="46415" rIns="92830" bIns="46415" rtlCol="0" anchor="b"/>
          <a:lstStyle>
            <a:lvl1pPr algn="l">
              <a:defRPr sz="1200"/>
            </a:lvl1pPr>
          </a:lstStyle>
          <a:p>
            <a:endParaRPr lang="fr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6"/>
            <a:ext cx="3037840" cy="464820"/>
          </a:xfrm>
          <a:prstGeom prst="rect">
            <a:avLst/>
          </a:prstGeom>
        </p:spPr>
        <p:txBody>
          <a:bodyPr vert="horz" lIns="92830" tIns="46415" rIns="92830" bIns="46415" rtlCol="0" anchor="b"/>
          <a:lstStyle>
            <a:lvl1pPr algn="r">
              <a:defRPr sz="1200"/>
            </a:lvl1pPr>
          </a:lstStyle>
          <a:p>
            <a:fld id="{737F0877-62BF-47C1-967C-C3CDDBE1D768}" type="slidenum">
              <a:rPr lang="fr-CA" smtClean="0"/>
              <a:t>‹#›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58048600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14" name="Group 4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pic>
          <p:nvPicPr>
            <p:cNvPr id="3085" name="Picture 13" descr="Master CASA front presentation template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5760" cy="432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111" name="Freeform 39"/>
            <p:cNvSpPr>
              <a:spLocks/>
            </p:cNvSpPr>
            <p:nvPr/>
          </p:nvSpPr>
          <p:spPr bwMode="auto">
            <a:xfrm>
              <a:off x="3940" y="3954"/>
              <a:ext cx="800" cy="138"/>
            </a:xfrm>
            <a:custGeom>
              <a:avLst/>
              <a:gdLst>
                <a:gd name="T0" fmla="*/ 0 w 800"/>
                <a:gd name="T1" fmla="*/ 10 h 138"/>
                <a:gd name="T2" fmla="*/ 60 w 800"/>
                <a:gd name="T3" fmla="*/ 0 h 138"/>
                <a:gd name="T4" fmla="*/ 82 w 800"/>
                <a:gd name="T5" fmla="*/ 32 h 138"/>
                <a:gd name="T6" fmla="*/ 106 w 800"/>
                <a:gd name="T7" fmla="*/ 36 h 138"/>
                <a:gd name="T8" fmla="*/ 206 w 800"/>
                <a:gd name="T9" fmla="*/ 20 h 138"/>
                <a:gd name="T10" fmla="*/ 232 w 800"/>
                <a:gd name="T11" fmla="*/ 16 h 138"/>
                <a:gd name="T12" fmla="*/ 340 w 800"/>
                <a:gd name="T13" fmla="*/ 24 h 138"/>
                <a:gd name="T14" fmla="*/ 720 w 800"/>
                <a:gd name="T15" fmla="*/ 2 h 138"/>
                <a:gd name="T16" fmla="*/ 800 w 800"/>
                <a:gd name="T17" fmla="*/ 36 h 138"/>
                <a:gd name="T18" fmla="*/ 796 w 800"/>
                <a:gd name="T19" fmla="*/ 74 h 138"/>
                <a:gd name="T20" fmla="*/ 788 w 800"/>
                <a:gd name="T21" fmla="*/ 130 h 138"/>
                <a:gd name="T22" fmla="*/ 744 w 800"/>
                <a:gd name="T23" fmla="*/ 132 h 138"/>
                <a:gd name="T24" fmla="*/ 566 w 800"/>
                <a:gd name="T25" fmla="*/ 116 h 138"/>
                <a:gd name="T26" fmla="*/ 322 w 800"/>
                <a:gd name="T27" fmla="*/ 134 h 138"/>
                <a:gd name="T28" fmla="*/ 200 w 800"/>
                <a:gd name="T29" fmla="*/ 118 h 138"/>
                <a:gd name="T30" fmla="*/ 82 w 800"/>
                <a:gd name="T31" fmla="*/ 138 h 138"/>
                <a:gd name="T32" fmla="*/ 14 w 800"/>
                <a:gd name="T33" fmla="*/ 114 h 138"/>
                <a:gd name="T34" fmla="*/ 2 w 800"/>
                <a:gd name="T35" fmla="*/ 76 h 138"/>
                <a:gd name="T36" fmla="*/ 18 w 800"/>
                <a:gd name="T37" fmla="*/ 64 h 138"/>
                <a:gd name="T38" fmla="*/ 20 w 800"/>
                <a:gd name="T39" fmla="*/ 34 h 138"/>
                <a:gd name="T40" fmla="*/ 0 w 800"/>
                <a:gd name="T41" fmla="*/ 10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800" h="138">
                  <a:moveTo>
                    <a:pt x="0" y="10"/>
                  </a:moveTo>
                  <a:lnTo>
                    <a:pt x="60" y="0"/>
                  </a:lnTo>
                  <a:lnTo>
                    <a:pt x="82" y="32"/>
                  </a:lnTo>
                  <a:lnTo>
                    <a:pt x="106" y="36"/>
                  </a:lnTo>
                  <a:lnTo>
                    <a:pt x="206" y="20"/>
                  </a:lnTo>
                  <a:lnTo>
                    <a:pt x="232" y="16"/>
                  </a:lnTo>
                  <a:lnTo>
                    <a:pt x="340" y="24"/>
                  </a:lnTo>
                  <a:lnTo>
                    <a:pt x="720" y="2"/>
                  </a:lnTo>
                  <a:lnTo>
                    <a:pt x="800" y="36"/>
                  </a:lnTo>
                  <a:lnTo>
                    <a:pt x="796" y="74"/>
                  </a:lnTo>
                  <a:lnTo>
                    <a:pt x="788" y="130"/>
                  </a:lnTo>
                  <a:lnTo>
                    <a:pt x="744" y="132"/>
                  </a:lnTo>
                  <a:lnTo>
                    <a:pt x="566" y="116"/>
                  </a:lnTo>
                  <a:lnTo>
                    <a:pt x="322" y="134"/>
                  </a:lnTo>
                  <a:lnTo>
                    <a:pt x="200" y="118"/>
                  </a:lnTo>
                  <a:lnTo>
                    <a:pt x="82" y="138"/>
                  </a:lnTo>
                  <a:lnTo>
                    <a:pt x="14" y="114"/>
                  </a:lnTo>
                  <a:lnTo>
                    <a:pt x="2" y="76"/>
                  </a:lnTo>
                  <a:lnTo>
                    <a:pt x="18" y="64"/>
                  </a:lnTo>
                  <a:lnTo>
                    <a:pt x="20" y="34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171E4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113" name="Line 41"/>
            <p:cNvSpPr>
              <a:spLocks noChangeShapeType="1"/>
            </p:cNvSpPr>
            <p:nvPr userDrawn="1"/>
          </p:nvSpPr>
          <p:spPr bwMode="auto">
            <a:xfrm flipV="1">
              <a:off x="3963" y="3995"/>
              <a:ext cx="57" cy="9"/>
            </a:xfrm>
            <a:prstGeom prst="line">
              <a:avLst/>
            </a:prstGeom>
            <a:noFill/>
            <a:ln w="9525">
              <a:solidFill>
                <a:srgbClr val="59798B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752725" y="47625"/>
            <a:ext cx="6143625" cy="11430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495550" y="1190625"/>
            <a:ext cx="6400800" cy="1752600"/>
          </a:xfrm>
        </p:spPr>
        <p:txBody>
          <a:bodyPr/>
          <a:lstStyle>
            <a:lvl1pPr marL="0" indent="0" algn="r">
              <a:buFontTx/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1346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37388" y="152400"/>
            <a:ext cx="1944687" cy="54197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00150" y="152400"/>
            <a:ext cx="5684838" cy="54197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8281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17422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572396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04950" y="1195388"/>
            <a:ext cx="3662363" cy="437673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19713" y="1195388"/>
            <a:ext cx="3662362" cy="437673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46297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85409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51370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762154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517122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4678408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mailto:wayne.jones@casa.gov.au?subject=Help%20request%20for%20the%20XX%20course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78" name="Group 54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grpSp>
          <p:nvGrpSpPr>
            <p:cNvPr id="1059" name="Group 35"/>
            <p:cNvGrpSpPr>
              <a:grpSpLocks/>
            </p:cNvGrpSpPr>
            <p:nvPr/>
          </p:nvGrpSpPr>
          <p:grpSpPr bwMode="auto">
            <a:xfrm>
              <a:off x="0" y="0"/>
              <a:ext cx="5760" cy="4320"/>
              <a:chOff x="0" y="0"/>
              <a:chExt cx="5760" cy="4320"/>
            </a:xfrm>
          </p:grpSpPr>
          <p:pic>
            <p:nvPicPr>
              <p:cNvPr id="1049" name="Picture 25" descr="Master CASA content presentation template - people"/>
              <p:cNvPicPr>
                <a:picLocks noChangeAspect="1" noChangeArrowheads="1"/>
              </p:cNvPicPr>
              <p:nvPr userDrawn="1"/>
            </p:nvPicPr>
            <p:blipFill>
              <a:blip r:embed="rId13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5760" cy="432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1058" name="Freeform 34"/>
              <p:cNvSpPr>
                <a:spLocks/>
              </p:cNvSpPr>
              <p:nvPr userDrawn="1"/>
            </p:nvSpPr>
            <p:spPr bwMode="auto">
              <a:xfrm>
                <a:off x="3107" y="1973"/>
                <a:ext cx="2646" cy="1928"/>
              </a:xfrm>
              <a:custGeom>
                <a:avLst/>
                <a:gdLst>
                  <a:gd name="T0" fmla="*/ 34 w 2646"/>
                  <a:gd name="T1" fmla="*/ 1888 h 1928"/>
                  <a:gd name="T2" fmla="*/ 1083 w 2646"/>
                  <a:gd name="T3" fmla="*/ 1888 h 1928"/>
                  <a:gd name="T4" fmla="*/ 1910 w 2646"/>
                  <a:gd name="T5" fmla="*/ 1894 h 1928"/>
                  <a:gd name="T6" fmla="*/ 2646 w 2646"/>
                  <a:gd name="T7" fmla="*/ 1928 h 1928"/>
                  <a:gd name="T8" fmla="*/ 2646 w 2646"/>
                  <a:gd name="T9" fmla="*/ 0 h 1928"/>
                  <a:gd name="T10" fmla="*/ 690 w 2646"/>
                  <a:gd name="T11" fmla="*/ 685 h 1928"/>
                  <a:gd name="T12" fmla="*/ 0 w 2646"/>
                  <a:gd name="T13" fmla="*/ 1723 h 1928"/>
                  <a:gd name="T14" fmla="*/ 34 w 2646"/>
                  <a:gd name="T15" fmla="*/ 1888 h 19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646" h="1928">
                    <a:moveTo>
                      <a:pt x="34" y="1888"/>
                    </a:moveTo>
                    <a:lnTo>
                      <a:pt x="1083" y="1888"/>
                    </a:lnTo>
                    <a:lnTo>
                      <a:pt x="1910" y="1894"/>
                    </a:lnTo>
                    <a:lnTo>
                      <a:pt x="2646" y="1928"/>
                    </a:lnTo>
                    <a:lnTo>
                      <a:pt x="2646" y="0"/>
                    </a:lnTo>
                    <a:lnTo>
                      <a:pt x="690" y="685"/>
                    </a:lnTo>
                    <a:lnTo>
                      <a:pt x="0" y="1723"/>
                    </a:lnTo>
                    <a:lnTo>
                      <a:pt x="34" y="1888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1041" name="Text Box 17"/>
            <p:cNvSpPr txBox="1">
              <a:spLocks noChangeArrowheads="1"/>
            </p:cNvSpPr>
            <p:nvPr/>
          </p:nvSpPr>
          <p:spPr bwMode="auto">
            <a:xfrm>
              <a:off x="302" y="807"/>
              <a:ext cx="290" cy="1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1000">
                  <a:solidFill>
                    <a:schemeClr val="bg1"/>
                  </a:solidFill>
                  <a:latin typeface="Arial Narrow" pitchFamily="34" charset="0"/>
                </a:rPr>
                <a:t>Home</a:t>
              </a:r>
            </a:p>
          </p:txBody>
        </p:sp>
        <p:sp>
          <p:nvSpPr>
            <p:cNvPr id="1042" name="Oval 18">
              <a:hlinkClick r:id="" action="ppaction://hlinkshowjump?jump=firstslide"/>
            </p:cNvPr>
            <p:cNvSpPr>
              <a:spLocks noChangeArrowheads="1"/>
            </p:cNvSpPr>
            <p:nvPr/>
          </p:nvSpPr>
          <p:spPr bwMode="auto">
            <a:xfrm>
              <a:off x="222" y="720"/>
              <a:ext cx="434" cy="342"/>
            </a:xfrm>
            <a:prstGeom prst="ellipse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43" name="Text Box 19"/>
            <p:cNvSpPr txBox="1">
              <a:spLocks noChangeArrowheads="1"/>
            </p:cNvSpPr>
            <p:nvPr/>
          </p:nvSpPr>
          <p:spPr bwMode="auto">
            <a:xfrm>
              <a:off x="165" y="1189"/>
              <a:ext cx="371" cy="1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1000">
                  <a:solidFill>
                    <a:schemeClr val="bg1"/>
                  </a:solidFill>
                  <a:latin typeface="Arial Narrow" pitchFamily="34" charset="0"/>
                </a:rPr>
                <a:t>Previous</a:t>
              </a:r>
            </a:p>
          </p:txBody>
        </p:sp>
        <p:sp>
          <p:nvSpPr>
            <p:cNvPr id="1044" name="Text Box 20"/>
            <p:cNvSpPr txBox="1">
              <a:spLocks noChangeArrowheads="1"/>
            </p:cNvSpPr>
            <p:nvPr/>
          </p:nvSpPr>
          <p:spPr bwMode="auto">
            <a:xfrm>
              <a:off x="201" y="1581"/>
              <a:ext cx="250" cy="1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1000">
                  <a:solidFill>
                    <a:schemeClr val="bg1"/>
                  </a:solidFill>
                  <a:latin typeface="Arial Narrow" pitchFamily="34" charset="0"/>
                </a:rPr>
                <a:t>Next</a:t>
              </a:r>
            </a:p>
          </p:txBody>
        </p:sp>
        <p:sp>
          <p:nvSpPr>
            <p:cNvPr id="1045" name="Text Box 21"/>
            <p:cNvSpPr txBox="1">
              <a:spLocks noChangeArrowheads="1"/>
            </p:cNvSpPr>
            <p:nvPr/>
          </p:nvSpPr>
          <p:spPr bwMode="auto">
            <a:xfrm>
              <a:off x="198" y="1963"/>
              <a:ext cx="250" cy="1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1000">
                  <a:solidFill>
                    <a:schemeClr val="bg1"/>
                  </a:solidFill>
                  <a:latin typeface="Arial Narrow" pitchFamily="34" charset="0"/>
                </a:rPr>
                <a:t>Help</a:t>
              </a:r>
            </a:p>
          </p:txBody>
        </p:sp>
        <p:sp>
          <p:nvSpPr>
            <p:cNvPr id="1046" name="Oval 22">
              <a:hlinkClick r:id="" action="ppaction://hlinkshowjump?jump=previousslide"/>
            </p:cNvPr>
            <p:cNvSpPr>
              <a:spLocks noChangeArrowheads="1"/>
            </p:cNvSpPr>
            <p:nvPr/>
          </p:nvSpPr>
          <p:spPr bwMode="auto">
            <a:xfrm>
              <a:off x="170" y="1098"/>
              <a:ext cx="342" cy="342"/>
            </a:xfrm>
            <a:prstGeom prst="ellipse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47" name="Oval 23">
              <a:hlinkClick r:id="" action="ppaction://hlinkshowjump?jump=nextslide"/>
            </p:cNvPr>
            <p:cNvSpPr>
              <a:spLocks noChangeArrowheads="1"/>
            </p:cNvSpPr>
            <p:nvPr/>
          </p:nvSpPr>
          <p:spPr bwMode="auto">
            <a:xfrm>
              <a:off x="156" y="1488"/>
              <a:ext cx="342" cy="342"/>
            </a:xfrm>
            <a:prstGeom prst="ellipse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48" name="Oval 24">
              <a:hlinkClick r:id="rId14"/>
            </p:cNvPr>
            <p:cNvSpPr>
              <a:spLocks noChangeArrowheads="1"/>
            </p:cNvSpPr>
            <p:nvPr/>
          </p:nvSpPr>
          <p:spPr bwMode="auto">
            <a:xfrm>
              <a:off x="156" y="1872"/>
              <a:ext cx="342" cy="342"/>
            </a:xfrm>
            <a:prstGeom prst="ellipse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50" name="Line 26"/>
            <p:cNvSpPr>
              <a:spLocks noChangeShapeType="1"/>
            </p:cNvSpPr>
            <p:nvPr/>
          </p:nvSpPr>
          <p:spPr bwMode="auto">
            <a:xfrm flipH="1">
              <a:off x="1176" y="552"/>
              <a:ext cx="4584" cy="0"/>
            </a:xfrm>
            <a:prstGeom prst="line">
              <a:avLst/>
            </a:prstGeom>
            <a:noFill/>
            <a:ln w="19050">
              <a:solidFill>
                <a:srgbClr val="00004C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3" name="Line 29"/>
            <p:cNvSpPr>
              <a:spLocks noChangeShapeType="1"/>
            </p:cNvSpPr>
            <p:nvPr/>
          </p:nvSpPr>
          <p:spPr bwMode="auto">
            <a:xfrm flipH="1">
              <a:off x="1218" y="564"/>
              <a:ext cx="4542" cy="0"/>
            </a:xfrm>
            <a:prstGeom prst="line">
              <a:avLst/>
            </a:prstGeom>
            <a:noFill/>
            <a:ln w="3175">
              <a:solidFill>
                <a:srgbClr val="00004C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75" name="Freeform 51"/>
            <p:cNvSpPr>
              <a:spLocks/>
            </p:cNvSpPr>
            <p:nvPr/>
          </p:nvSpPr>
          <p:spPr bwMode="auto">
            <a:xfrm>
              <a:off x="4300" y="4010"/>
              <a:ext cx="800" cy="138"/>
            </a:xfrm>
            <a:custGeom>
              <a:avLst/>
              <a:gdLst>
                <a:gd name="T0" fmla="*/ 0 w 800"/>
                <a:gd name="T1" fmla="*/ 10 h 138"/>
                <a:gd name="T2" fmla="*/ 60 w 800"/>
                <a:gd name="T3" fmla="*/ 0 h 138"/>
                <a:gd name="T4" fmla="*/ 82 w 800"/>
                <a:gd name="T5" fmla="*/ 32 h 138"/>
                <a:gd name="T6" fmla="*/ 106 w 800"/>
                <a:gd name="T7" fmla="*/ 36 h 138"/>
                <a:gd name="T8" fmla="*/ 206 w 800"/>
                <a:gd name="T9" fmla="*/ 20 h 138"/>
                <a:gd name="T10" fmla="*/ 232 w 800"/>
                <a:gd name="T11" fmla="*/ 16 h 138"/>
                <a:gd name="T12" fmla="*/ 340 w 800"/>
                <a:gd name="T13" fmla="*/ 24 h 138"/>
                <a:gd name="T14" fmla="*/ 720 w 800"/>
                <a:gd name="T15" fmla="*/ 2 h 138"/>
                <a:gd name="T16" fmla="*/ 800 w 800"/>
                <a:gd name="T17" fmla="*/ 36 h 138"/>
                <a:gd name="T18" fmla="*/ 796 w 800"/>
                <a:gd name="T19" fmla="*/ 74 h 138"/>
                <a:gd name="T20" fmla="*/ 788 w 800"/>
                <a:gd name="T21" fmla="*/ 130 h 138"/>
                <a:gd name="T22" fmla="*/ 744 w 800"/>
                <a:gd name="T23" fmla="*/ 132 h 138"/>
                <a:gd name="T24" fmla="*/ 566 w 800"/>
                <a:gd name="T25" fmla="*/ 116 h 138"/>
                <a:gd name="T26" fmla="*/ 322 w 800"/>
                <a:gd name="T27" fmla="*/ 134 h 138"/>
                <a:gd name="T28" fmla="*/ 200 w 800"/>
                <a:gd name="T29" fmla="*/ 118 h 138"/>
                <a:gd name="T30" fmla="*/ 82 w 800"/>
                <a:gd name="T31" fmla="*/ 138 h 138"/>
                <a:gd name="T32" fmla="*/ 14 w 800"/>
                <a:gd name="T33" fmla="*/ 114 h 138"/>
                <a:gd name="T34" fmla="*/ 2 w 800"/>
                <a:gd name="T35" fmla="*/ 76 h 138"/>
                <a:gd name="T36" fmla="*/ 18 w 800"/>
                <a:gd name="T37" fmla="*/ 64 h 138"/>
                <a:gd name="T38" fmla="*/ 20 w 800"/>
                <a:gd name="T39" fmla="*/ 34 h 138"/>
                <a:gd name="T40" fmla="*/ 0 w 800"/>
                <a:gd name="T41" fmla="*/ 10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800" h="138">
                  <a:moveTo>
                    <a:pt x="0" y="10"/>
                  </a:moveTo>
                  <a:lnTo>
                    <a:pt x="60" y="0"/>
                  </a:lnTo>
                  <a:lnTo>
                    <a:pt x="82" y="32"/>
                  </a:lnTo>
                  <a:lnTo>
                    <a:pt x="106" y="36"/>
                  </a:lnTo>
                  <a:lnTo>
                    <a:pt x="206" y="20"/>
                  </a:lnTo>
                  <a:lnTo>
                    <a:pt x="232" y="16"/>
                  </a:lnTo>
                  <a:lnTo>
                    <a:pt x="340" y="24"/>
                  </a:lnTo>
                  <a:lnTo>
                    <a:pt x="720" y="2"/>
                  </a:lnTo>
                  <a:lnTo>
                    <a:pt x="800" y="36"/>
                  </a:lnTo>
                  <a:lnTo>
                    <a:pt x="796" y="74"/>
                  </a:lnTo>
                  <a:lnTo>
                    <a:pt x="788" y="130"/>
                  </a:lnTo>
                  <a:lnTo>
                    <a:pt x="744" y="132"/>
                  </a:lnTo>
                  <a:lnTo>
                    <a:pt x="566" y="116"/>
                  </a:lnTo>
                  <a:lnTo>
                    <a:pt x="322" y="134"/>
                  </a:lnTo>
                  <a:lnTo>
                    <a:pt x="200" y="118"/>
                  </a:lnTo>
                  <a:lnTo>
                    <a:pt x="82" y="138"/>
                  </a:lnTo>
                  <a:lnTo>
                    <a:pt x="14" y="114"/>
                  </a:lnTo>
                  <a:lnTo>
                    <a:pt x="2" y="76"/>
                  </a:lnTo>
                  <a:lnTo>
                    <a:pt x="18" y="64"/>
                  </a:lnTo>
                  <a:lnTo>
                    <a:pt x="20" y="34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171E4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200150" y="152400"/>
            <a:ext cx="77724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504950" y="1195388"/>
            <a:ext cx="7477125" cy="43767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r" rtl="0" eaLnBrk="1" fontAlgn="base" hangingPunct="1">
        <a:spcBef>
          <a:spcPct val="0"/>
        </a:spcBef>
        <a:spcAft>
          <a:spcPct val="0"/>
        </a:spcAft>
        <a:defRPr sz="3200">
          <a:solidFill>
            <a:srgbClr val="000054"/>
          </a:solidFill>
          <a:latin typeface="+mj-lt"/>
          <a:ea typeface="+mj-ea"/>
          <a:cs typeface="+mj-cs"/>
        </a:defRPr>
      </a:lvl1pPr>
      <a:lvl2pPr algn="r" rtl="0" eaLnBrk="1" fontAlgn="base" hangingPunct="1">
        <a:spcBef>
          <a:spcPct val="0"/>
        </a:spcBef>
        <a:spcAft>
          <a:spcPct val="0"/>
        </a:spcAft>
        <a:defRPr sz="3200">
          <a:solidFill>
            <a:srgbClr val="000054"/>
          </a:solidFill>
          <a:latin typeface="Tahoma" pitchFamily="34" charset="0"/>
        </a:defRPr>
      </a:lvl2pPr>
      <a:lvl3pPr algn="r" rtl="0" eaLnBrk="1" fontAlgn="base" hangingPunct="1">
        <a:spcBef>
          <a:spcPct val="0"/>
        </a:spcBef>
        <a:spcAft>
          <a:spcPct val="0"/>
        </a:spcAft>
        <a:defRPr sz="3200">
          <a:solidFill>
            <a:srgbClr val="000054"/>
          </a:solidFill>
          <a:latin typeface="Tahoma" pitchFamily="34" charset="0"/>
        </a:defRPr>
      </a:lvl3pPr>
      <a:lvl4pPr algn="r" rtl="0" eaLnBrk="1" fontAlgn="base" hangingPunct="1">
        <a:spcBef>
          <a:spcPct val="0"/>
        </a:spcBef>
        <a:spcAft>
          <a:spcPct val="0"/>
        </a:spcAft>
        <a:defRPr sz="3200">
          <a:solidFill>
            <a:srgbClr val="000054"/>
          </a:solidFill>
          <a:latin typeface="Tahoma" pitchFamily="34" charset="0"/>
        </a:defRPr>
      </a:lvl4pPr>
      <a:lvl5pPr algn="r" rtl="0" eaLnBrk="1" fontAlgn="base" hangingPunct="1">
        <a:spcBef>
          <a:spcPct val="0"/>
        </a:spcBef>
        <a:spcAft>
          <a:spcPct val="0"/>
        </a:spcAft>
        <a:defRPr sz="3200">
          <a:solidFill>
            <a:srgbClr val="000054"/>
          </a:solidFill>
          <a:latin typeface="Tahoma" pitchFamily="34" charset="0"/>
        </a:defRPr>
      </a:lvl5pPr>
      <a:lvl6pPr marL="457200" algn="r" rtl="0" eaLnBrk="1" fontAlgn="base" hangingPunct="1">
        <a:spcBef>
          <a:spcPct val="0"/>
        </a:spcBef>
        <a:spcAft>
          <a:spcPct val="0"/>
        </a:spcAft>
        <a:defRPr sz="3200">
          <a:solidFill>
            <a:srgbClr val="000054"/>
          </a:solidFill>
          <a:latin typeface="Tahoma" pitchFamily="34" charset="0"/>
        </a:defRPr>
      </a:lvl6pPr>
      <a:lvl7pPr marL="914400" algn="r" rtl="0" eaLnBrk="1" fontAlgn="base" hangingPunct="1">
        <a:spcBef>
          <a:spcPct val="0"/>
        </a:spcBef>
        <a:spcAft>
          <a:spcPct val="0"/>
        </a:spcAft>
        <a:defRPr sz="3200">
          <a:solidFill>
            <a:srgbClr val="000054"/>
          </a:solidFill>
          <a:latin typeface="Tahoma" pitchFamily="34" charset="0"/>
        </a:defRPr>
      </a:lvl7pPr>
      <a:lvl8pPr marL="1371600" algn="r" rtl="0" eaLnBrk="1" fontAlgn="base" hangingPunct="1">
        <a:spcBef>
          <a:spcPct val="0"/>
        </a:spcBef>
        <a:spcAft>
          <a:spcPct val="0"/>
        </a:spcAft>
        <a:defRPr sz="3200">
          <a:solidFill>
            <a:srgbClr val="000054"/>
          </a:solidFill>
          <a:latin typeface="Tahoma" pitchFamily="34" charset="0"/>
        </a:defRPr>
      </a:lvl8pPr>
      <a:lvl9pPr marL="1828800" algn="r" rtl="0" eaLnBrk="1" fontAlgn="base" hangingPunct="1">
        <a:spcBef>
          <a:spcPct val="0"/>
        </a:spcBef>
        <a:spcAft>
          <a:spcPct val="0"/>
        </a:spcAft>
        <a:defRPr sz="3200">
          <a:solidFill>
            <a:srgbClr val="000054"/>
          </a:solidFill>
          <a:latin typeface="Tahoma" pitchFamily="34" charset="0"/>
        </a:defRPr>
      </a:lvl9pPr>
    </p:titleStyle>
    <p:bodyStyle>
      <a:lvl1pPr marL="342900" indent="-342900" algn="l" rtl="0" eaLnBrk="1" fontAlgn="base" hangingPunct="1">
        <a:spcBef>
          <a:spcPct val="40000"/>
        </a:spcBef>
        <a:spcAft>
          <a:spcPct val="0"/>
        </a:spcAft>
        <a:buChar char="•"/>
        <a:defRPr sz="2800">
          <a:solidFill>
            <a:srgbClr val="000054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40000"/>
        </a:spcBef>
        <a:spcAft>
          <a:spcPct val="0"/>
        </a:spcAft>
        <a:buChar char="–"/>
        <a:defRPr sz="2400">
          <a:solidFill>
            <a:srgbClr val="000054"/>
          </a:solidFill>
          <a:latin typeface="+mn-lt"/>
        </a:defRPr>
      </a:lvl2pPr>
      <a:lvl3pPr marL="1143000" indent="-228600" algn="l" rtl="0" eaLnBrk="1" fontAlgn="base" hangingPunct="1">
        <a:spcBef>
          <a:spcPct val="40000"/>
        </a:spcBef>
        <a:spcAft>
          <a:spcPct val="0"/>
        </a:spcAft>
        <a:buChar char="•"/>
        <a:defRPr sz="2000">
          <a:solidFill>
            <a:srgbClr val="000054"/>
          </a:solidFill>
          <a:latin typeface="+mn-lt"/>
        </a:defRPr>
      </a:lvl3pPr>
      <a:lvl4pPr marL="1600200" indent="-228600" algn="l" rtl="0" eaLnBrk="1" fontAlgn="base" hangingPunct="1">
        <a:spcBef>
          <a:spcPct val="40000"/>
        </a:spcBef>
        <a:spcAft>
          <a:spcPct val="0"/>
        </a:spcAft>
        <a:buChar char="–"/>
        <a:defRPr>
          <a:solidFill>
            <a:srgbClr val="000054"/>
          </a:solidFill>
          <a:latin typeface="+mn-lt"/>
        </a:defRPr>
      </a:lvl4pPr>
      <a:lvl5pPr marL="2057400" indent="-228600" algn="l" rtl="0" eaLnBrk="1" fontAlgn="base" hangingPunct="1">
        <a:spcBef>
          <a:spcPct val="40000"/>
        </a:spcBef>
        <a:spcAft>
          <a:spcPct val="0"/>
        </a:spcAft>
        <a:buChar char="»"/>
        <a:defRPr>
          <a:solidFill>
            <a:srgbClr val="000054"/>
          </a:solidFill>
          <a:latin typeface="+mn-lt"/>
        </a:defRPr>
      </a:lvl5pPr>
      <a:lvl6pPr marL="2514600" indent="-228600" algn="l" rtl="0" eaLnBrk="1" fontAlgn="base" hangingPunct="1">
        <a:spcBef>
          <a:spcPct val="40000"/>
        </a:spcBef>
        <a:spcAft>
          <a:spcPct val="0"/>
        </a:spcAft>
        <a:buChar char="»"/>
        <a:defRPr>
          <a:solidFill>
            <a:srgbClr val="000054"/>
          </a:solidFill>
          <a:latin typeface="+mn-lt"/>
        </a:defRPr>
      </a:lvl6pPr>
      <a:lvl7pPr marL="2971800" indent="-228600" algn="l" rtl="0" eaLnBrk="1" fontAlgn="base" hangingPunct="1">
        <a:spcBef>
          <a:spcPct val="40000"/>
        </a:spcBef>
        <a:spcAft>
          <a:spcPct val="0"/>
        </a:spcAft>
        <a:buChar char="»"/>
        <a:defRPr>
          <a:solidFill>
            <a:srgbClr val="000054"/>
          </a:solidFill>
          <a:latin typeface="+mn-lt"/>
        </a:defRPr>
      </a:lvl7pPr>
      <a:lvl8pPr marL="3429000" indent="-228600" algn="l" rtl="0" eaLnBrk="1" fontAlgn="base" hangingPunct="1">
        <a:spcBef>
          <a:spcPct val="40000"/>
        </a:spcBef>
        <a:spcAft>
          <a:spcPct val="0"/>
        </a:spcAft>
        <a:buChar char="»"/>
        <a:defRPr>
          <a:solidFill>
            <a:srgbClr val="000054"/>
          </a:solidFill>
          <a:latin typeface="+mn-lt"/>
        </a:defRPr>
      </a:lvl8pPr>
      <a:lvl9pPr marL="3886200" indent="-228600" algn="l" rtl="0" eaLnBrk="1" fontAlgn="base" hangingPunct="1">
        <a:spcBef>
          <a:spcPct val="40000"/>
        </a:spcBef>
        <a:spcAft>
          <a:spcPct val="0"/>
        </a:spcAft>
        <a:buChar char="»"/>
        <a:defRPr>
          <a:solidFill>
            <a:srgbClr val="000054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2.xml"/><Relationship Id="rId1" Type="http://schemas.openxmlformats.org/officeDocument/2006/relationships/tags" Target="../tags/tag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4.xml"/><Relationship Id="rId1" Type="http://schemas.openxmlformats.org/officeDocument/2006/relationships/tags" Target="../tags/tag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  <p:custDataLst>
              <p:tags r:id="rId1"/>
            </p:custDataLst>
          </p:nvPr>
        </p:nvSpPr>
        <p:spPr>
          <a:xfrm>
            <a:off x="0" y="3022645"/>
            <a:ext cx="5257934" cy="1143000"/>
          </a:xfrm>
        </p:spPr>
        <p:txBody>
          <a:bodyPr/>
          <a:lstStyle/>
          <a:p>
            <a:pPr algn="ctr"/>
            <a:r>
              <a:rPr lang="en-US" sz="4800" dirty="0" smtClean="0">
                <a:solidFill>
                  <a:schemeClr val="accent3"/>
                </a:solidFill>
                <a:latin typeface="Brush Script MT" pitchFamily="66" charset="0"/>
              </a:rPr>
              <a:t>Antoine de St-</a:t>
            </a:r>
            <a:r>
              <a:rPr lang="en-US" sz="4800" dirty="0" err="1" smtClean="0">
                <a:solidFill>
                  <a:schemeClr val="accent3"/>
                </a:solidFill>
                <a:latin typeface="Brush Script MT" pitchFamily="66" charset="0"/>
              </a:rPr>
              <a:t>Exupéry</a:t>
            </a:r>
            <a:endParaRPr lang="en-US" sz="4800" dirty="0">
              <a:solidFill>
                <a:schemeClr val="accent3"/>
              </a:solidFill>
              <a:latin typeface="Brush Script MT" pitchFamily="66" charset="0"/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177353" y="4616405"/>
            <a:ext cx="3583278" cy="1346513"/>
          </a:xfrm>
        </p:spPr>
        <p:txBody>
          <a:bodyPr/>
          <a:lstStyle/>
          <a:p>
            <a:pPr algn="l"/>
            <a:r>
              <a:rPr lang="fr-CA" b="1" dirty="0" smtClean="0"/>
              <a:t>Une </a:t>
            </a:r>
            <a:r>
              <a:rPr lang="fr-CA" b="1" dirty="0" err="1" smtClean="0"/>
              <a:t>cyberquête</a:t>
            </a:r>
            <a:r>
              <a:rPr lang="fr-CA" b="1" dirty="0" smtClean="0"/>
              <a:t> </a:t>
            </a:r>
          </a:p>
          <a:p>
            <a:pPr algn="l"/>
            <a:r>
              <a:rPr lang="fr-CA" b="1" dirty="0" smtClean="0"/>
              <a:t>à la rencontre de l’auteur.</a:t>
            </a:r>
            <a:endParaRPr lang="fr-CA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6502" y="1080448"/>
            <a:ext cx="7772400" cy="609600"/>
          </a:xfrm>
        </p:spPr>
        <p:txBody>
          <a:bodyPr/>
          <a:lstStyle/>
          <a:p>
            <a:r>
              <a:rPr lang="fr-CA" dirty="0" smtClean="0"/>
              <a:t>Ses </a:t>
            </a:r>
            <a:r>
              <a:rPr lang="fr-CA" dirty="0" err="1" smtClean="0"/>
              <a:t>oeuvres</a:t>
            </a:r>
            <a:r>
              <a:rPr lang="en-US" dirty="0" smtClean="0"/>
              <a:t>: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77654" y="2027902"/>
            <a:ext cx="7477125" cy="2612337"/>
          </a:xfrm>
        </p:spPr>
        <p:txBody>
          <a:bodyPr/>
          <a:lstStyle/>
          <a:p>
            <a:r>
              <a:rPr lang="fr-CA" dirty="0" smtClean="0"/>
              <a:t>Faites la liste la plus complète des œuvres de St-Exupéry en incluant la date de parution originale.</a:t>
            </a:r>
          </a:p>
          <a:p>
            <a:r>
              <a:rPr lang="fr-CA" dirty="0" smtClean="0"/>
              <a:t>Faites la liste de toutes les langues dans lesquelles « le petit prince » a été traduit.</a:t>
            </a:r>
            <a:endParaRPr lang="fr-CA" dirty="0"/>
          </a:p>
        </p:txBody>
      </p:sp>
      <p:sp>
        <p:nvSpPr>
          <p:cNvPr id="4" name="Rectangle 3"/>
          <p:cNvSpPr/>
          <p:nvPr/>
        </p:nvSpPr>
        <p:spPr>
          <a:xfrm>
            <a:off x="1221834" y="113774"/>
            <a:ext cx="714424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dirty="0"/>
              <a:t>Antoine de St-</a:t>
            </a:r>
            <a:r>
              <a:rPr lang="en-US" sz="3600" dirty="0" err="1"/>
              <a:t>Exupéry</a:t>
            </a:r>
            <a:r>
              <a:rPr lang="en-US" sz="3600" dirty="0"/>
              <a:t> </a:t>
            </a:r>
            <a:endParaRPr lang="fr-CA" sz="3600" dirty="0"/>
          </a:p>
        </p:txBody>
      </p:sp>
    </p:spTree>
    <p:extLst>
      <p:ext uri="{BB962C8B-B14F-4D97-AF65-F5344CB8AC3E}">
        <p14:creationId xmlns:p14="http://schemas.microsoft.com/office/powerpoint/2010/main" val="3722704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3798" y="1230573"/>
            <a:ext cx="7772400" cy="609600"/>
          </a:xfrm>
        </p:spPr>
        <p:txBody>
          <a:bodyPr/>
          <a:lstStyle/>
          <a:p>
            <a:r>
              <a:rPr lang="en-US" dirty="0" err="1" smtClean="0"/>
              <a:t>Ses</a:t>
            </a:r>
            <a:r>
              <a:rPr lang="en-US" dirty="0" smtClean="0"/>
              <a:t> oeuvres</a:t>
            </a:r>
            <a:endParaRPr lang="fr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45893" y="2355449"/>
            <a:ext cx="7477125" cy="3362964"/>
          </a:xfrm>
        </p:spPr>
        <p:txBody>
          <a:bodyPr/>
          <a:lstStyle/>
          <a:p>
            <a:pPr marL="0" indent="0">
              <a:buNone/>
            </a:pPr>
            <a:r>
              <a:rPr lang="fr-CA" b="1" dirty="0" smtClean="0"/>
              <a:t>Dans </a:t>
            </a:r>
            <a:r>
              <a:rPr lang="fr-CA" b="1" dirty="0"/>
              <a:t>quel pays a été publié Le petit prince pour la première fois ?</a:t>
            </a:r>
            <a:endParaRPr lang="fr-CA" dirty="0"/>
          </a:p>
          <a:p>
            <a:r>
              <a:rPr lang="fr-CA" dirty="0"/>
              <a:t>a) États-Unis		</a:t>
            </a:r>
            <a:endParaRPr lang="fr-CA" dirty="0" smtClean="0"/>
          </a:p>
          <a:p>
            <a:r>
              <a:rPr lang="fr-CA" dirty="0" smtClean="0"/>
              <a:t>b</a:t>
            </a:r>
            <a:r>
              <a:rPr lang="fr-CA" dirty="0"/>
              <a:t>) France		</a:t>
            </a:r>
            <a:endParaRPr lang="fr-CA" dirty="0" smtClean="0"/>
          </a:p>
          <a:p>
            <a:r>
              <a:rPr lang="fr-CA" dirty="0" smtClean="0"/>
              <a:t>c</a:t>
            </a:r>
            <a:r>
              <a:rPr lang="fr-CA" dirty="0"/>
              <a:t>) Belgique			</a:t>
            </a:r>
            <a:endParaRPr lang="fr-CA" dirty="0" smtClean="0"/>
          </a:p>
          <a:p>
            <a:r>
              <a:rPr lang="fr-CA" dirty="0" smtClean="0"/>
              <a:t>d</a:t>
            </a:r>
            <a:r>
              <a:rPr lang="fr-CA" dirty="0"/>
              <a:t>) Maroc</a:t>
            </a:r>
          </a:p>
        </p:txBody>
      </p:sp>
      <p:sp>
        <p:nvSpPr>
          <p:cNvPr id="4" name="Rectangle 3"/>
          <p:cNvSpPr/>
          <p:nvPr/>
        </p:nvSpPr>
        <p:spPr>
          <a:xfrm>
            <a:off x="1221834" y="113774"/>
            <a:ext cx="714424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dirty="0"/>
              <a:t>Antoine de St-</a:t>
            </a:r>
            <a:r>
              <a:rPr lang="en-US" sz="3600" dirty="0" err="1"/>
              <a:t>Exupéry</a:t>
            </a:r>
            <a:r>
              <a:rPr lang="en-US" sz="3600" dirty="0"/>
              <a:t> </a:t>
            </a:r>
            <a:endParaRPr lang="fr-CA" sz="3600" dirty="0"/>
          </a:p>
        </p:txBody>
      </p:sp>
    </p:spTree>
    <p:extLst>
      <p:ext uri="{BB962C8B-B14F-4D97-AF65-F5344CB8AC3E}">
        <p14:creationId xmlns:p14="http://schemas.microsoft.com/office/powerpoint/2010/main" val="4222446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  <p:custDataLst>
              <p:tags r:id="rId1"/>
            </p:custDataLst>
          </p:nvPr>
        </p:nvSpPr>
        <p:spPr>
          <a:xfrm>
            <a:off x="942572" y="139521"/>
            <a:ext cx="7772400" cy="609600"/>
          </a:xfrm>
        </p:spPr>
        <p:txBody>
          <a:bodyPr/>
          <a:lstStyle/>
          <a:p>
            <a:r>
              <a:rPr lang="fr-CA" dirty="0"/>
              <a:t>  Antoine de </a:t>
            </a:r>
            <a:r>
              <a:rPr lang="fr-CA" dirty="0" smtClean="0"/>
              <a:t>St-Exupéry        Ses origines:</a:t>
            </a:r>
            <a:endParaRPr lang="fr-CA" dirty="0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fr-CA" b="1" dirty="0" smtClean="0"/>
              <a:t>Où est-il né?</a:t>
            </a:r>
          </a:p>
          <a:p>
            <a:r>
              <a:rPr lang="fr-CA" b="1" dirty="0" smtClean="0"/>
              <a:t>Qui étaient ses parents?</a:t>
            </a:r>
          </a:p>
          <a:p>
            <a:r>
              <a:rPr lang="fr-CA" b="1" dirty="0" smtClean="0"/>
              <a:t>Avait-il des frères et sœurs?</a:t>
            </a:r>
          </a:p>
          <a:p>
            <a:r>
              <a:rPr lang="fr-CA" b="1" dirty="0" smtClean="0"/>
              <a:t>Quelle était leur situation économique?</a:t>
            </a:r>
          </a:p>
          <a:p>
            <a:r>
              <a:rPr lang="fr-CA" b="1" dirty="0" smtClean="0"/>
              <a:t>Quel type d’éducation a-t-il reçu?</a:t>
            </a:r>
            <a:endParaRPr lang="fr-CA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Antoine de </a:t>
            </a:r>
            <a:r>
              <a:rPr lang="en-US" dirty="0" smtClean="0"/>
              <a:t>St-</a:t>
            </a:r>
            <a:r>
              <a:rPr lang="en-US" dirty="0" err="1" smtClean="0"/>
              <a:t>Exupéry</a:t>
            </a:r>
            <a:r>
              <a:rPr lang="en-US" dirty="0" smtClean="0"/>
              <a:t>          </a:t>
            </a:r>
            <a:r>
              <a:rPr lang="en-US" dirty="0" err="1" smtClean="0"/>
              <a:t>Ses</a:t>
            </a:r>
            <a:r>
              <a:rPr lang="en-US" dirty="0" smtClean="0"/>
              <a:t> </a:t>
            </a:r>
            <a:r>
              <a:rPr lang="en-US" dirty="0" err="1" smtClean="0"/>
              <a:t>origines</a:t>
            </a:r>
            <a:endParaRPr lang="fr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CA" b="1" dirty="0" smtClean="0"/>
              <a:t>Pourquoi </a:t>
            </a:r>
            <a:r>
              <a:rPr lang="fr-CA" b="1" dirty="0"/>
              <a:t>l’auteur, Saint-Exupéry est-il devenu un saint ?</a:t>
            </a:r>
            <a:endParaRPr lang="fr-CA" dirty="0"/>
          </a:p>
          <a:p>
            <a:r>
              <a:rPr lang="fr-CA" dirty="0"/>
              <a:t>a) Il aidait les pauvres</a:t>
            </a:r>
          </a:p>
          <a:p>
            <a:r>
              <a:rPr lang="fr-CA" dirty="0"/>
              <a:t>b) Il est mort crucifié la tête en bas</a:t>
            </a:r>
          </a:p>
          <a:p>
            <a:r>
              <a:rPr lang="fr-CA" dirty="0"/>
              <a:t>c) Il passait des jours à prier</a:t>
            </a:r>
          </a:p>
          <a:p>
            <a:r>
              <a:rPr lang="fr-CA" dirty="0"/>
              <a:t>d) Aucune de ces </a:t>
            </a:r>
            <a:r>
              <a:rPr lang="fr-CA" dirty="0" smtClean="0"/>
              <a:t>réponses</a:t>
            </a:r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2393993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8991" y="152400"/>
            <a:ext cx="8003559" cy="980364"/>
          </a:xfrm>
        </p:spPr>
        <p:txBody>
          <a:bodyPr>
            <a:normAutofit/>
          </a:bodyPr>
          <a:lstStyle/>
          <a:p>
            <a:pPr algn="l"/>
            <a:r>
              <a:rPr lang="fr-CA" sz="4000" dirty="0"/>
              <a:t>Antoine de </a:t>
            </a:r>
            <a:r>
              <a:rPr lang="fr-CA" sz="4000" dirty="0" smtClean="0"/>
              <a:t>St-Exupéry</a:t>
            </a:r>
            <a:endParaRPr lang="fr-CA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64007" y="1201003"/>
            <a:ext cx="7477125" cy="4384007"/>
          </a:xfrm>
        </p:spPr>
        <p:txBody>
          <a:bodyPr/>
          <a:lstStyle/>
          <a:p>
            <a:pPr marL="0" indent="0" algn="r">
              <a:buNone/>
            </a:pPr>
            <a:r>
              <a:rPr lang="fr-CA" sz="3600" dirty="0"/>
              <a:t>Sa vie professionnelle:</a:t>
            </a:r>
          </a:p>
          <a:p>
            <a:r>
              <a:rPr lang="fr-CA" sz="3600" dirty="0" smtClean="0"/>
              <a:t>Quels </a:t>
            </a:r>
            <a:r>
              <a:rPr lang="fr-CA" sz="3600" dirty="0" smtClean="0"/>
              <a:t>diplômes </a:t>
            </a:r>
            <a:r>
              <a:rPr lang="fr-CA" sz="3600" dirty="0" smtClean="0"/>
              <a:t>a-t-il obtenus?</a:t>
            </a:r>
          </a:p>
          <a:p>
            <a:r>
              <a:rPr lang="fr-CA" sz="3600" dirty="0" smtClean="0"/>
              <a:t>Quels métiers / emplois a-t-il eus?</a:t>
            </a:r>
          </a:p>
          <a:p>
            <a:r>
              <a:rPr lang="fr-CA" sz="3600" dirty="0" smtClean="0"/>
              <a:t>Combien de temps y est-il resté?</a:t>
            </a:r>
          </a:p>
          <a:p>
            <a:r>
              <a:rPr lang="fr-CA" sz="3600" dirty="0" smtClean="0"/>
              <a:t>Pourquoi a-t-il quitté?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1613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27445" y="1298812"/>
            <a:ext cx="7772400" cy="609600"/>
          </a:xfrm>
        </p:spPr>
        <p:txBody>
          <a:bodyPr/>
          <a:lstStyle/>
          <a:p>
            <a:r>
              <a:rPr lang="fr-FR" dirty="0" smtClean="0"/>
              <a:t>Sa vie professionnelle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66875" y="2191674"/>
            <a:ext cx="7477125" cy="4376737"/>
          </a:xfrm>
        </p:spPr>
        <p:txBody>
          <a:bodyPr/>
          <a:lstStyle/>
          <a:p>
            <a:pPr marL="0" indent="0">
              <a:buNone/>
            </a:pPr>
            <a:r>
              <a:rPr lang="fr-CA" b="1" dirty="0" smtClean="0"/>
              <a:t>Antoine </a:t>
            </a:r>
            <a:r>
              <a:rPr lang="fr-CA" b="1" dirty="0"/>
              <a:t>de St-Exupéry a exercé plusieurs métiers, mais son principal était…</a:t>
            </a:r>
            <a:endParaRPr lang="fr-CA" dirty="0"/>
          </a:p>
          <a:p>
            <a:r>
              <a:rPr lang="fr-CA" dirty="0"/>
              <a:t>a) Pilote d’avion	</a:t>
            </a:r>
            <a:endParaRPr lang="fr-CA" dirty="0" smtClean="0"/>
          </a:p>
          <a:p>
            <a:r>
              <a:rPr lang="fr-CA" dirty="0" smtClean="0"/>
              <a:t>b</a:t>
            </a:r>
            <a:r>
              <a:rPr lang="fr-CA" dirty="0"/>
              <a:t>) Dessinateur		</a:t>
            </a:r>
            <a:endParaRPr lang="fr-CA" dirty="0" smtClean="0"/>
          </a:p>
          <a:p>
            <a:r>
              <a:rPr lang="fr-CA" dirty="0" smtClean="0"/>
              <a:t>c</a:t>
            </a:r>
            <a:r>
              <a:rPr lang="fr-CA" dirty="0"/>
              <a:t>) Réalisateur de cinéma	</a:t>
            </a:r>
            <a:endParaRPr lang="fr-CA" dirty="0" smtClean="0"/>
          </a:p>
          <a:p>
            <a:r>
              <a:rPr lang="fr-CA" dirty="0" smtClean="0"/>
              <a:t>d</a:t>
            </a:r>
            <a:r>
              <a:rPr lang="fr-CA" dirty="0"/>
              <a:t>) Dompteur de tigres</a:t>
            </a:r>
          </a:p>
          <a:p>
            <a:endParaRPr lang="fr-CA" dirty="0"/>
          </a:p>
        </p:txBody>
      </p:sp>
      <p:sp>
        <p:nvSpPr>
          <p:cNvPr id="4" name="Title 1"/>
          <p:cNvSpPr txBox="1">
            <a:spLocks/>
          </p:cNvSpPr>
          <p:nvPr/>
        </p:nvSpPr>
        <p:spPr bwMode="auto">
          <a:xfrm>
            <a:off x="1371600" y="168323"/>
            <a:ext cx="77724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rgbClr val="000054"/>
                </a:solidFill>
                <a:latin typeface="+mj-lt"/>
                <a:ea typeface="+mj-ea"/>
                <a:cs typeface="+mj-cs"/>
              </a:defRPr>
            </a:lvl1pPr>
            <a:lvl2pPr algn="r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rgbClr val="000054"/>
                </a:solidFill>
                <a:latin typeface="Tahoma" pitchFamily="34" charset="0"/>
              </a:defRPr>
            </a:lvl2pPr>
            <a:lvl3pPr algn="r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rgbClr val="000054"/>
                </a:solidFill>
                <a:latin typeface="Tahoma" pitchFamily="34" charset="0"/>
              </a:defRPr>
            </a:lvl3pPr>
            <a:lvl4pPr algn="r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rgbClr val="000054"/>
                </a:solidFill>
                <a:latin typeface="Tahoma" pitchFamily="34" charset="0"/>
              </a:defRPr>
            </a:lvl4pPr>
            <a:lvl5pPr algn="r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rgbClr val="000054"/>
                </a:solidFill>
                <a:latin typeface="Tahoma" pitchFamily="34" charset="0"/>
              </a:defRPr>
            </a:lvl5pPr>
            <a:lvl6pPr marL="457200" algn="r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rgbClr val="000054"/>
                </a:solidFill>
                <a:latin typeface="Tahoma" pitchFamily="34" charset="0"/>
              </a:defRPr>
            </a:lvl6pPr>
            <a:lvl7pPr marL="914400" algn="r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rgbClr val="000054"/>
                </a:solidFill>
                <a:latin typeface="Tahoma" pitchFamily="34" charset="0"/>
              </a:defRPr>
            </a:lvl7pPr>
            <a:lvl8pPr marL="1371600" algn="r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rgbClr val="000054"/>
                </a:solidFill>
                <a:latin typeface="Tahoma" pitchFamily="34" charset="0"/>
              </a:defRPr>
            </a:lvl8pPr>
            <a:lvl9pPr marL="1828800" algn="r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rgbClr val="000054"/>
                </a:solidFill>
                <a:latin typeface="Tahoma" pitchFamily="34" charset="0"/>
              </a:defRPr>
            </a:lvl9pPr>
          </a:lstStyle>
          <a:p>
            <a:pPr algn="l"/>
            <a:r>
              <a:rPr lang="en-US" dirty="0"/>
              <a:t>Antoine de St-</a:t>
            </a:r>
            <a:r>
              <a:rPr lang="en-US" dirty="0" err="1"/>
              <a:t>Exupéry</a:t>
            </a:r>
            <a:endParaRPr lang="fr-CA" kern="0" dirty="0"/>
          </a:p>
        </p:txBody>
      </p:sp>
    </p:spTree>
    <p:extLst>
      <p:ext uri="{BB962C8B-B14F-4D97-AF65-F5344CB8AC3E}">
        <p14:creationId xmlns:p14="http://schemas.microsoft.com/office/powerpoint/2010/main" val="1462443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3798" y="1039505"/>
            <a:ext cx="7772400" cy="609600"/>
          </a:xfrm>
        </p:spPr>
        <p:txBody>
          <a:bodyPr/>
          <a:lstStyle/>
          <a:p>
            <a:r>
              <a:rPr lang="fr-CA" dirty="0"/>
              <a:t>Sa vie sociale et amoureuse: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66875" y="1946015"/>
            <a:ext cx="7477125" cy="4376737"/>
          </a:xfrm>
        </p:spPr>
        <p:txBody>
          <a:bodyPr/>
          <a:lstStyle/>
          <a:p>
            <a:pPr marL="0" indent="0">
              <a:buNone/>
            </a:pPr>
            <a:r>
              <a:rPr lang="fr-CA" b="1" dirty="0" smtClean="0"/>
              <a:t>Parmi </a:t>
            </a:r>
            <a:r>
              <a:rPr lang="fr-CA" b="1" dirty="0"/>
              <a:t>les affirmations suivantes, laquelle est fausse ?</a:t>
            </a:r>
            <a:endParaRPr lang="fr-CA" dirty="0"/>
          </a:p>
          <a:p>
            <a:r>
              <a:rPr lang="fr-CA" dirty="0"/>
              <a:t>a) </a:t>
            </a:r>
            <a:r>
              <a:rPr lang="fr-CA" dirty="0" err="1"/>
              <a:t>St-Ex</a:t>
            </a:r>
            <a:r>
              <a:rPr lang="fr-CA" dirty="0"/>
              <a:t>, comme ses amis l’appelaient, avait des talents de magicien</a:t>
            </a:r>
          </a:p>
          <a:p>
            <a:r>
              <a:rPr lang="fr-CA" dirty="0"/>
              <a:t>b) Il était marié à une femme de l’Amérique du sud</a:t>
            </a:r>
          </a:p>
          <a:p>
            <a:r>
              <a:rPr lang="fr-CA" dirty="0"/>
              <a:t>c) Ils avaient douze enfants</a:t>
            </a:r>
          </a:p>
          <a:p>
            <a:r>
              <a:rPr lang="fr-CA" dirty="0"/>
              <a:t>d) Il a écrit plusieurs scénarios de film</a:t>
            </a:r>
          </a:p>
          <a:p>
            <a:endParaRPr lang="fr-CA" dirty="0"/>
          </a:p>
        </p:txBody>
      </p:sp>
      <p:sp>
        <p:nvSpPr>
          <p:cNvPr id="5" name="Rectangle 4"/>
          <p:cNvSpPr/>
          <p:nvPr/>
        </p:nvSpPr>
        <p:spPr>
          <a:xfrm>
            <a:off x="1221834" y="113774"/>
            <a:ext cx="714424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dirty="0"/>
              <a:t>Antoine de St-</a:t>
            </a:r>
            <a:r>
              <a:rPr lang="en-US" sz="3600" dirty="0" err="1"/>
              <a:t>Exupéry</a:t>
            </a:r>
            <a:r>
              <a:rPr lang="en-US" sz="3600" dirty="0"/>
              <a:t> </a:t>
            </a:r>
            <a:endParaRPr lang="fr-CA" sz="3600" dirty="0"/>
          </a:p>
        </p:txBody>
      </p:sp>
    </p:spTree>
    <p:extLst>
      <p:ext uri="{BB962C8B-B14F-4D97-AF65-F5344CB8AC3E}">
        <p14:creationId xmlns:p14="http://schemas.microsoft.com/office/powerpoint/2010/main" val="715640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27445" y="1012209"/>
            <a:ext cx="7772400" cy="609600"/>
          </a:xfrm>
        </p:spPr>
        <p:txBody>
          <a:bodyPr/>
          <a:lstStyle/>
          <a:p>
            <a:r>
              <a:rPr lang="fr-CA" dirty="0" smtClean="0"/>
              <a:t>Sa vie sociale et amoureuse:</a:t>
            </a:r>
            <a:endParaRPr lang="fr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16750" y="1836834"/>
            <a:ext cx="7477125" cy="2817053"/>
          </a:xfrm>
        </p:spPr>
        <p:txBody>
          <a:bodyPr/>
          <a:lstStyle/>
          <a:p>
            <a:r>
              <a:rPr lang="en-US" dirty="0" err="1" smtClean="0"/>
              <a:t>Quel</a:t>
            </a:r>
            <a:r>
              <a:rPr lang="en-US" dirty="0" smtClean="0"/>
              <a:t> genre de </a:t>
            </a:r>
            <a:r>
              <a:rPr lang="en-US" dirty="0" err="1" smtClean="0"/>
              <a:t>personne</a:t>
            </a:r>
            <a:r>
              <a:rPr lang="en-US" dirty="0" smtClean="0"/>
              <a:t> </a:t>
            </a:r>
            <a:r>
              <a:rPr lang="en-US" dirty="0" err="1" smtClean="0"/>
              <a:t>était</a:t>
            </a:r>
            <a:r>
              <a:rPr lang="en-US" dirty="0" smtClean="0"/>
              <a:t> –</a:t>
            </a:r>
            <a:r>
              <a:rPr lang="en-US" dirty="0" err="1" smtClean="0"/>
              <a:t>il</a:t>
            </a:r>
            <a:r>
              <a:rPr lang="en-US" dirty="0" smtClean="0"/>
              <a:t>?</a:t>
            </a:r>
          </a:p>
          <a:p>
            <a:r>
              <a:rPr lang="en-US" dirty="0" smtClean="0"/>
              <a:t>A-t-</a:t>
            </a:r>
            <a:r>
              <a:rPr lang="en-US" dirty="0" err="1" smtClean="0"/>
              <a:t>il</a:t>
            </a:r>
            <a:r>
              <a:rPr lang="en-US" dirty="0" smtClean="0"/>
              <a:t> </a:t>
            </a:r>
            <a:r>
              <a:rPr lang="en-US" dirty="0" err="1" smtClean="0"/>
              <a:t>été</a:t>
            </a:r>
            <a:r>
              <a:rPr lang="en-US" dirty="0" smtClean="0"/>
              <a:t> </a:t>
            </a:r>
            <a:r>
              <a:rPr lang="en-US" dirty="0" err="1" smtClean="0"/>
              <a:t>marié</a:t>
            </a:r>
            <a:r>
              <a:rPr lang="en-US" dirty="0" smtClean="0"/>
              <a:t>?  Divorcé?  </a:t>
            </a:r>
            <a:r>
              <a:rPr lang="en-US" dirty="0" err="1" smtClean="0"/>
              <a:t>Veuf</a:t>
            </a:r>
            <a:r>
              <a:rPr lang="en-US" dirty="0" smtClean="0"/>
              <a:t>?</a:t>
            </a:r>
          </a:p>
          <a:p>
            <a:r>
              <a:rPr lang="en-US" dirty="0" smtClean="0"/>
              <a:t>A-t-</a:t>
            </a:r>
            <a:r>
              <a:rPr lang="en-US" dirty="0" err="1" smtClean="0"/>
              <a:t>il</a:t>
            </a:r>
            <a:r>
              <a:rPr lang="en-US" dirty="0" smtClean="0"/>
              <a:t> </a:t>
            </a:r>
            <a:r>
              <a:rPr lang="en-US" dirty="0" err="1" smtClean="0"/>
              <a:t>eu</a:t>
            </a:r>
            <a:r>
              <a:rPr lang="en-US" dirty="0" smtClean="0"/>
              <a:t> des </a:t>
            </a:r>
            <a:r>
              <a:rPr lang="en-US" dirty="0" err="1" smtClean="0"/>
              <a:t>enfants</a:t>
            </a:r>
            <a:r>
              <a:rPr lang="en-US" dirty="0" smtClean="0"/>
              <a:t>?  Si </a:t>
            </a:r>
            <a:r>
              <a:rPr lang="en-US" dirty="0" err="1" smtClean="0"/>
              <a:t>oui</a:t>
            </a:r>
            <a:r>
              <a:rPr lang="en-US" dirty="0" smtClean="0"/>
              <a:t>, </a:t>
            </a:r>
            <a:r>
              <a:rPr lang="en-US" dirty="0" err="1" smtClean="0"/>
              <a:t>combien</a:t>
            </a:r>
            <a:r>
              <a:rPr lang="en-US" dirty="0" smtClean="0"/>
              <a:t>?  </a:t>
            </a:r>
            <a:r>
              <a:rPr lang="en-US" dirty="0" err="1" smtClean="0"/>
              <a:t>Quel</a:t>
            </a:r>
            <a:r>
              <a:rPr lang="en-US" dirty="0" smtClean="0"/>
              <a:t> </a:t>
            </a:r>
            <a:r>
              <a:rPr lang="en-US" dirty="0" err="1" smtClean="0"/>
              <a:t>est</a:t>
            </a:r>
            <a:r>
              <a:rPr lang="en-US" dirty="0" smtClean="0"/>
              <a:t> </a:t>
            </a:r>
            <a:r>
              <a:rPr lang="en-US" dirty="0" err="1" smtClean="0"/>
              <a:t>leur</a:t>
            </a:r>
            <a:r>
              <a:rPr lang="en-US" dirty="0" smtClean="0"/>
              <a:t> nom?  En </a:t>
            </a:r>
            <a:r>
              <a:rPr lang="en-US" dirty="0" err="1" smtClean="0"/>
              <a:t>quelle</a:t>
            </a:r>
            <a:r>
              <a:rPr lang="en-US" dirty="0" smtClean="0"/>
              <a:t> </a:t>
            </a:r>
            <a:r>
              <a:rPr lang="en-US" dirty="0" err="1" smtClean="0"/>
              <a:t>année</a:t>
            </a:r>
            <a:r>
              <a:rPr lang="en-US" dirty="0" smtClean="0"/>
              <a:t> </a:t>
            </a:r>
            <a:r>
              <a:rPr lang="en-US" dirty="0" err="1" smtClean="0"/>
              <a:t>sont-ils</a:t>
            </a:r>
            <a:r>
              <a:rPr lang="en-US" dirty="0" smtClean="0"/>
              <a:t> </a:t>
            </a:r>
            <a:r>
              <a:rPr lang="en-US" dirty="0" err="1" smtClean="0"/>
              <a:t>nés</a:t>
            </a:r>
            <a:r>
              <a:rPr lang="en-US" dirty="0" smtClean="0"/>
              <a:t>?</a:t>
            </a:r>
          </a:p>
          <a:p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221834" y="113774"/>
            <a:ext cx="714424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dirty="0"/>
              <a:t>Antoine de St-</a:t>
            </a:r>
            <a:r>
              <a:rPr lang="en-US" sz="3600" dirty="0" err="1"/>
              <a:t>Exupéry</a:t>
            </a:r>
            <a:r>
              <a:rPr lang="en-US" sz="3600" dirty="0"/>
              <a:t> </a:t>
            </a:r>
            <a:endParaRPr lang="fr-CA" sz="3600" dirty="0"/>
          </a:p>
        </p:txBody>
      </p:sp>
    </p:spTree>
    <p:extLst>
      <p:ext uri="{BB962C8B-B14F-4D97-AF65-F5344CB8AC3E}">
        <p14:creationId xmlns:p14="http://schemas.microsoft.com/office/powerpoint/2010/main" val="2250727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00150" y="1121391"/>
            <a:ext cx="7772400" cy="609600"/>
          </a:xfrm>
        </p:spPr>
        <p:txBody>
          <a:bodyPr/>
          <a:lstStyle/>
          <a:p>
            <a:r>
              <a:rPr lang="fr-CA" dirty="0"/>
              <a:t>Sa vie sociale et amoureuse: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32764" y="2123435"/>
            <a:ext cx="7849311" cy="4376737"/>
          </a:xfrm>
        </p:spPr>
        <p:txBody>
          <a:bodyPr/>
          <a:lstStyle/>
          <a:p>
            <a:pPr marL="0" indent="0">
              <a:buNone/>
            </a:pPr>
            <a:r>
              <a:rPr lang="fr-CA" sz="2400" b="1" dirty="0" err="1" smtClean="0"/>
              <a:t>Saint-Éxupéry</a:t>
            </a:r>
            <a:r>
              <a:rPr lang="fr-CA" sz="2400" b="1" dirty="0" smtClean="0"/>
              <a:t> </a:t>
            </a:r>
            <a:r>
              <a:rPr lang="fr-CA" sz="2400" b="1" dirty="0"/>
              <a:t>est décédé subitement à l’âge de 44 ans, deux ans après avoir publié </a:t>
            </a:r>
            <a:r>
              <a:rPr lang="fr-CA" sz="2400" b="1" dirty="0" smtClean="0"/>
              <a:t>Le petit </a:t>
            </a:r>
            <a:r>
              <a:rPr lang="fr-CA" sz="2400" b="1" dirty="0"/>
              <a:t>Prince. Comment est-il mort ?</a:t>
            </a:r>
            <a:endParaRPr lang="fr-CA" sz="2400" dirty="0"/>
          </a:p>
          <a:p>
            <a:r>
              <a:rPr lang="fr-CA" dirty="0"/>
              <a:t>a) D’une crise cardiaque</a:t>
            </a:r>
          </a:p>
          <a:p>
            <a:r>
              <a:rPr lang="fr-CA" dirty="0"/>
              <a:t>b) Il a été assassiné</a:t>
            </a:r>
          </a:p>
          <a:p>
            <a:r>
              <a:rPr lang="fr-CA" dirty="0"/>
              <a:t>c) Du cancer</a:t>
            </a:r>
          </a:p>
          <a:p>
            <a:r>
              <a:rPr lang="fr-CA" dirty="0"/>
              <a:t>d) En faisant un vol de reconnaissance pendant la </a:t>
            </a:r>
            <a:r>
              <a:rPr lang="fr-CA" dirty="0" smtClean="0"/>
              <a:t>guerre</a:t>
            </a:r>
            <a:endParaRPr lang="fr-CA" dirty="0"/>
          </a:p>
        </p:txBody>
      </p:sp>
      <p:sp>
        <p:nvSpPr>
          <p:cNvPr id="4" name="Rectangle 3"/>
          <p:cNvSpPr/>
          <p:nvPr/>
        </p:nvSpPr>
        <p:spPr>
          <a:xfrm>
            <a:off x="1221834" y="113774"/>
            <a:ext cx="714424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dirty="0"/>
              <a:t>Antoine de St-</a:t>
            </a:r>
            <a:r>
              <a:rPr lang="en-US" sz="3600" dirty="0" err="1"/>
              <a:t>Exupéry</a:t>
            </a:r>
            <a:r>
              <a:rPr lang="en-US" sz="3600" dirty="0"/>
              <a:t> </a:t>
            </a:r>
            <a:endParaRPr lang="fr-CA" sz="3600" dirty="0"/>
          </a:p>
        </p:txBody>
      </p:sp>
    </p:spTree>
    <p:extLst>
      <p:ext uri="{BB962C8B-B14F-4D97-AF65-F5344CB8AC3E}">
        <p14:creationId xmlns:p14="http://schemas.microsoft.com/office/powerpoint/2010/main" val="4018982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00150" y="1107743"/>
            <a:ext cx="7772400" cy="609600"/>
          </a:xfrm>
        </p:spPr>
        <p:txBody>
          <a:bodyPr/>
          <a:lstStyle/>
          <a:p>
            <a:r>
              <a:rPr lang="en-US" dirty="0" err="1" smtClean="0"/>
              <a:t>Ses</a:t>
            </a:r>
            <a:r>
              <a:rPr lang="en-US" dirty="0" smtClean="0"/>
              <a:t> oeuvres</a:t>
            </a:r>
            <a:endParaRPr lang="fr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23063" y="1741299"/>
            <a:ext cx="7477125" cy="4376737"/>
          </a:xfrm>
        </p:spPr>
        <p:txBody>
          <a:bodyPr/>
          <a:lstStyle/>
          <a:p>
            <a:pPr marL="0" indent="0">
              <a:buNone/>
            </a:pPr>
            <a:r>
              <a:rPr lang="fr-CA" b="1" dirty="0" smtClean="0"/>
              <a:t>Les </a:t>
            </a:r>
            <a:r>
              <a:rPr lang="fr-CA" b="1" dirty="0" err="1"/>
              <a:t>oeuvres</a:t>
            </a:r>
            <a:r>
              <a:rPr lang="fr-CA" b="1" dirty="0"/>
              <a:t> suivantes sont de St-Exupéry : « Vol de nuit », « Terre des hommes » </a:t>
            </a:r>
            <a:r>
              <a:rPr lang="fr-CA" b="1" dirty="0" smtClean="0"/>
              <a:t>et « </a:t>
            </a:r>
            <a:r>
              <a:rPr lang="fr-CA" b="1" dirty="0"/>
              <a:t>Pilote de guerre ». Il s’agit de…</a:t>
            </a:r>
            <a:endParaRPr lang="fr-CA" dirty="0"/>
          </a:p>
          <a:p>
            <a:r>
              <a:rPr lang="fr-CA" dirty="0"/>
              <a:t>a) Chansons		</a:t>
            </a:r>
            <a:endParaRPr lang="fr-CA" dirty="0" smtClean="0"/>
          </a:p>
          <a:p>
            <a:r>
              <a:rPr lang="fr-CA" dirty="0" smtClean="0"/>
              <a:t>b</a:t>
            </a:r>
            <a:r>
              <a:rPr lang="fr-CA" dirty="0"/>
              <a:t>) Romans		</a:t>
            </a:r>
            <a:endParaRPr lang="fr-CA" dirty="0" smtClean="0"/>
          </a:p>
          <a:p>
            <a:r>
              <a:rPr lang="fr-CA" dirty="0" smtClean="0"/>
              <a:t>c</a:t>
            </a:r>
            <a:r>
              <a:rPr lang="fr-CA" dirty="0"/>
              <a:t>) Films			</a:t>
            </a:r>
            <a:endParaRPr lang="fr-CA" dirty="0" smtClean="0"/>
          </a:p>
          <a:p>
            <a:r>
              <a:rPr lang="fr-CA" dirty="0" smtClean="0"/>
              <a:t>d</a:t>
            </a:r>
            <a:r>
              <a:rPr lang="fr-CA" dirty="0"/>
              <a:t>) </a:t>
            </a:r>
            <a:r>
              <a:rPr lang="fr-CA" dirty="0" smtClean="0"/>
              <a:t>Peintures</a:t>
            </a:r>
            <a:endParaRPr lang="fr-CA" dirty="0"/>
          </a:p>
        </p:txBody>
      </p:sp>
      <p:sp>
        <p:nvSpPr>
          <p:cNvPr id="4" name="Rectangle 3"/>
          <p:cNvSpPr/>
          <p:nvPr/>
        </p:nvSpPr>
        <p:spPr>
          <a:xfrm>
            <a:off x="1221834" y="113774"/>
            <a:ext cx="714424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dirty="0"/>
              <a:t>Antoine de St-</a:t>
            </a:r>
            <a:r>
              <a:rPr lang="en-US" sz="3600" dirty="0" err="1"/>
              <a:t>Exupéry</a:t>
            </a:r>
            <a:r>
              <a:rPr lang="en-US" sz="3600" dirty="0"/>
              <a:t> </a:t>
            </a:r>
            <a:endParaRPr lang="fr-CA" sz="3600" dirty="0"/>
          </a:p>
        </p:txBody>
      </p:sp>
    </p:spTree>
    <p:extLst>
      <p:ext uri="{BB962C8B-B14F-4D97-AF65-F5344CB8AC3E}">
        <p14:creationId xmlns:p14="http://schemas.microsoft.com/office/powerpoint/2010/main" val="1323297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heme/theme1.xml><?xml version="1.0" encoding="utf-8"?>
<a:theme xmlns:a="http://schemas.openxmlformats.org/drawingml/2006/main" name="Vibrant Aviation design template">
  <a:themeElements>
    <a:clrScheme name="Office Theme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ffice Theme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Vibrant Aviation design template</Template>
  <TotalTime>114</TotalTime>
  <Words>396</Words>
  <Application>Microsoft Office PowerPoint</Application>
  <PresentationFormat>On-screen Show (4:3)</PresentationFormat>
  <Paragraphs>65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Vibrant Aviation design template</vt:lpstr>
      <vt:lpstr>Antoine de St-Exupéry</vt:lpstr>
      <vt:lpstr>  Antoine de St-Exupéry        Ses origines:</vt:lpstr>
      <vt:lpstr>Antoine de St-Exupéry          Ses origines</vt:lpstr>
      <vt:lpstr>Antoine de St-Exupéry</vt:lpstr>
      <vt:lpstr>Sa vie professionnelle</vt:lpstr>
      <vt:lpstr>Sa vie sociale et amoureuse:</vt:lpstr>
      <vt:lpstr>Sa vie sociale et amoureuse:</vt:lpstr>
      <vt:lpstr>Sa vie sociale et amoureuse:</vt:lpstr>
      <vt:lpstr>Ses oeuvres</vt:lpstr>
      <vt:lpstr>Ses oeuvres: </vt:lpstr>
      <vt:lpstr>Ses oeuvres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Antoine de St-Exupéry</dc:title>
  <dc:creator>ED18</dc:creator>
  <cp:lastModifiedBy>ED18-Sylvie Morin</cp:lastModifiedBy>
  <cp:revision>9</cp:revision>
  <cp:lastPrinted>2014-11-13T18:48:24Z</cp:lastPrinted>
  <dcterms:created xsi:type="dcterms:W3CDTF">2011-02-16T18:29:10Z</dcterms:created>
  <dcterms:modified xsi:type="dcterms:W3CDTF">2014-11-13T19:36:15Z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TC100435411033</vt:lpwstr>
  </property>
</Properties>
</file>